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73" r:id="rId4"/>
    <p:sldId id="295" r:id="rId5"/>
    <p:sldId id="301" r:id="rId6"/>
    <p:sldId id="270" r:id="rId7"/>
    <p:sldId id="282" r:id="rId8"/>
    <p:sldId id="283" r:id="rId9"/>
    <p:sldId id="274" r:id="rId10"/>
    <p:sldId id="284" r:id="rId11"/>
    <p:sldId id="286" r:id="rId12"/>
    <p:sldId id="296" r:id="rId13"/>
    <p:sldId id="291" r:id="rId14"/>
    <p:sldId id="294" r:id="rId15"/>
    <p:sldId id="293" r:id="rId16"/>
    <p:sldId id="292" r:id="rId17"/>
    <p:sldId id="299" r:id="rId18"/>
    <p:sldId id="302" r:id="rId19"/>
    <p:sldId id="300" r:id="rId20"/>
  </p:sldIdLst>
  <p:sldSz cx="9144000" cy="6858000" type="screen4x3"/>
  <p:notesSz cx="5840413" cy="8451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970" y="-90"/>
      </p:cViewPr>
      <p:guideLst>
        <p:guide orient="horz" pos="2662"/>
        <p:guide pos="18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filled"/>
        <c:ser>
          <c:idx val="0"/>
          <c:order val="0"/>
          <c:tx>
            <c:strRef>
              <c:f>Лист1!$B$1</c:f>
              <c:strCache>
                <c:ptCount val="1"/>
                <c:pt idx="0">
                  <c:v>Absolutely2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Лист1!$B$2:$B$9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Mostly2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88.539999999999992</c:v>
                </c:pt>
                <c:pt idx="1">
                  <c:v>83.14</c:v>
                </c:pt>
                <c:pt idx="2">
                  <c:v>88.08</c:v>
                </c:pt>
                <c:pt idx="3">
                  <c:v>86.740000000000023</c:v>
                </c:pt>
                <c:pt idx="4">
                  <c:v>77.319999999999993</c:v>
                </c:pt>
                <c:pt idx="5">
                  <c:v>81.78</c:v>
                </c:pt>
                <c:pt idx="6">
                  <c:v>82.050000000000011</c:v>
                </c:pt>
                <c:pt idx="7">
                  <c:v>84.97999999999999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Absolutely22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Лист1!$E$2:$E$9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Mostly3</c:v>
                </c:pt>
              </c:strCache>
            </c:strRef>
          </c:tx>
          <c:spPr>
            <a:ln w="25400">
              <a:noFill/>
            </a:ln>
          </c:spPr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Лист1!$F$2:$F$9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FFF00">
                <a:alpha val="90000"/>
              </a:srgbClr>
            </a:solidFill>
            <a:ln w="25400">
              <a:noFill/>
            </a:ln>
          </c:spPr>
          <c:cat>
            <c:strRef>
              <c:f>Лист1!$A$2:$A$9</c:f>
              <c:strCache>
                <c:ptCount val="8"/>
                <c:pt idx="0">
                  <c:v>communication </c:v>
                </c:pt>
                <c:pt idx="1">
                  <c:v>self-control </c:v>
                </c:pt>
                <c:pt idx="2">
                  <c:v>empathy</c:v>
                </c:pt>
                <c:pt idx="3">
                  <c:v>cooperation</c:v>
                </c:pt>
                <c:pt idx="4">
                  <c:v>problem-solving </c:v>
                </c:pt>
                <c:pt idx="5">
                  <c:v>conflict resolution </c:v>
                </c:pt>
                <c:pt idx="6">
                  <c:v>assertiveness</c:v>
                </c:pt>
                <c:pt idx="7">
                  <c:v>self-esteem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79.42</c:v>
                </c:pt>
                <c:pt idx="1">
                  <c:v>68.48</c:v>
                </c:pt>
                <c:pt idx="2">
                  <c:v>76.84</c:v>
                </c:pt>
                <c:pt idx="3">
                  <c:v>78.03</c:v>
                </c:pt>
                <c:pt idx="4">
                  <c:v>61</c:v>
                </c:pt>
                <c:pt idx="5">
                  <c:v>65.95</c:v>
                </c:pt>
                <c:pt idx="6">
                  <c:v>68.08</c:v>
                </c:pt>
                <c:pt idx="7">
                  <c:v>72.19</c:v>
                </c:pt>
              </c:numCache>
            </c:numRef>
          </c:val>
        </c:ser>
        <c:axId val="120529280"/>
        <c:axId val="120530816"/>
      </c:radarChart>
      <c:catAx>
        <c:axId val="120529280"/>
        <c:scaling>
          <c:orientation val="minMax"/>
        </c:scaling>
        <c:axPos val="b"/>
        <c:majorGridlines/>
        <c:numFmt formatCode="dd/mm/yyyy" sourceLinked="1"/>
        <c:tickLblPos val="nextTo"/>
        <c:crossAx val="120530816"/>
        <c:crosses val="autoZero"/>
        <c:auto val="1"/>
        <c:lblAlgn val="ctr"/>
        <c:lblOffset val="100"/>
      </c:catAx>
      <c:valAx>
        <c:axId val="120530816"/>
        <c:scaling>
          <c:orientation val="minMax"/>
          <c:min val="30"/>
        </c:scaling>
        <c:delete val="1"/>
        <c:axPos val="l"/>
        <c:majorGridlines/>
        <c:numFmt formatCode="General" sourceLinked="1"/>
        <c:majorTickMark val="cross"/>
        <c:tickLblPos val="none"/>
        <c:crossAx val="120529280"/>
        <c:crosses val="autoZero"/>
        <c:crossBetween val="between"/>
        <c:majorUnit val="1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530846" cy="422593"/>
          </a:xfrm>
          <a:prstGeom prst="rect">
            <a:avLst/>
          </a:prstGeom>
        </p:spPr>
        <p:txBody>
          <a:bodyPr vert="horz" lIns="78635" tIns="39318" rIns="78635" bIns="39318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8027791"/>
            <a:ext cx="2530846" cy="422593"/>
          </a:xfrm>
          <a:prstGeom prst="rect">
            <a:avLst/>
          </a:prstGeom>
        </p:spPr>
        <p:txBody>
          <a:bodyPr vert="horz" lIns="78635" tIns="39318" rIns="78635" bIns="39318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308221" y="8027791"/>
            <a:ext cx="2530846" cy="422593"/>
          </a:xfrm>
          <a:prstGeom prst="rect">
            <a:avLst/>
          </a:prstGeom>
        </p:spPr>
        <p:txBody>
          <a:bodyPr vert="horz" lIns="78635" tIns="39318" rIns="78635" bIns="39318" rtlCol="0" anchor="b"/>
          <a:lstStyle>
            <a:lvl1pPr algn="r">
              <a:defRPr sz="1000"/>
            </a:lvl1pPr>
          </a:lstStyle>
          <a:p>
            <a:fld id="{AD6B05F7-0D97-407F-9A09-4E682876F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3943" y="631825"/>
            <a:ext cx="4824535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635" tIns="39318" rIns="78635" bIns="393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84042" y="4014632"/>
            <a:ext cx="4672330" cy="3803333"/>
          </a:xfrm>
          <a:prstGeom prst="rect">
            <a:avLst/>
          </a:prstGeom>
        </p:spPr>
        <p:txBody>
          <a:bodyPr vert="horz" lIns="78635" tIns="39318" rIns="78635" bIns="393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308221" y="8027791"/>
            <a:ext cx="2530846" cy="422593"/>
          </a:xfrm>
          <a:prstGeom prst="rect">
            <a:avLst/>
          </a:prstGeom>
        </p:spPr>
        <p:txBody>
          <a:bodyPr vert="horz" lIns="78635" tIns="39318" rIns="78635" bIns="39318" rtlCol="0" anchor="b"/>
          <a:lstStyle>
            <a:lvl1pPr algn="r">
              <a:defRPr sz="1000"/>
            </a:lvl1pPr>
          </a:lstStyle>
          <a:p>
            <a:fld id="{E92068CE-F04E-4E64-9769-0A654EDB3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307043" y="8028022"/>
            <a:ext cx="2532017" cy="4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172" tIns="39086" rIns="78172" bIns="39086" anchor="b"/>
          <a:lstStyle/>
          <a:p>
            <a:pPr algn="r"/>
            <a:fld id="{49DE772F-9866-431F-9705-199591F43FDC}" type="slidenum">
              <a:rPr lang="ru-RU" sz="1000">
                <a:latin typeface="Arial" charset="0"/>
              </a:rPr>
              <a:pPr algn="r"/>
              <a:t>5</a:t>
            </a:fld>
            <a:endParaRPr lang="ru-RU" sz="1000" dirty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3AFF-F89E-4F2D-810E-6A8CE895CB99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307043" y="8028022"/>
            <a:ext cx="2532017" cy="4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172" tIns="39086" rIns="78172" bIns="39086" anchor="b"/>
          <a:lstStyle/>
          <a:p>
            <a:pPr algn="r"/>
            <a:fld id="{49DE772F-9866-431F-9705-199591F43FDC}" type="slidenum">
              <a:rPr lang="ru-RU" sz="1000">
                <a:latin typeface="Arial" charset="0"/>
              </a:rPr>
              <a:pPr algn="r"/>
              <a:t>19</a:t>
            </a:fld>
            <a:endParaRPr lang="ru-RU" sz="1000" dirty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2A02-9788-4347-9E1D-9D4ECA0A5106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rgbClr val="C00000"/>
                </a:solidFill>
              </a:rPr>
              <a:t>ПРОЕКТ</a:t>
            </a:r>
            <a:br>
              <a:rPr lang="uk-UA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«</a:t>
            </a:r>
            <a:r>
              <a:rPr lang="uk-UA" sz="2700" dirty="0" smtClean="0">
                <a:solidFill>
                  <a:srgbClr val="C00000"/>
                </a:solidFill>
              </a:rPr>
              <a:t>ВЧИМОСЯ ЖИТИ РАЗОМ</a:t>
            </a:r>
            <a:r>
              <a:rPr lang="ru-RU" sz="2700" dirty="0" smtClean="0">
                <a:solidFill>
                  <a:srgbClr val="C00000"/>
                </a:solidFill>
              </a:rPr>
              <a:t>»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КОМПОНЕНТА «НАВЧАННЯ ЖИТТЄВИМ НАВИЧКАМ»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МЕТА </a:t>
            </a:r>
            <a:r>
              <a:rPr lang="ru-RU" sz="3200" b="1" dirty="0" smtClean="0">
                <a:solidFill>
                  <a:srgbClr val="C00000"/>
                </a:solidFill>
              </a:rPr>
              <a:t>і </a:t>
            </a:r>
            <a:r>
              <a:rPr lang="uk-UA" sz="3100" b="1" cap="all" smtClean="0">
                <a:solidFill>
                  <a:srgbClr val="C00000"/>
                </a:solidFill>
              </a:rPr>
              <a:t>Основні РЕЗУЛЬТАТИ</a:t>
            </a:r>
            <a:endParaRPr lang="uk-UA" sz="3100" b="1" cap="all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496944" cy="20156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rgbClr val="006666"/>
                </a:solidFill>
              </a:rPr>
              <a:t>Ініціатор проекту – ЮНІСЕФ</a:t>
            </a:r>
          </a:p>
          <a:p>
            <a:pPr algn="r"/>
            <a:r>
              <a:rPr lang="uk-UA" sz="2400" dirty="0" smtClean="0">
                <a:solidFill>
                  <a:srgbClr val="006666"/>
                </a:solidFill>
              </a:rPr>
              <a:t>Донор проекту – Європейський Союз (</a:t>
            </a:r>
            <a:r>
              <a:rPr lang="en-US" sz="2400" dirty="0" smtClean="0">
                <a:solidFill>
                  <a:srgbClr val="006666"/>
                </a:solidFill>
              </a:rPr>
              <a:t>ECHO</a:t>
            </a:r>
            <a:r>
              <a:rPr lang="uk-UA" sz="2400" dirty="0" smtClean="0">
                <a:solidFill>
                  <a:srgbClr val="006666"/>
                </a:solidFill>
              </a:rPr>
              <a:t>)</a:t>
            </a:r>
          </a:p>
          <a:p>
            <a:pPr algn="r"/>
            <a:r>
              <a:rPr lang="uk-UA" sz="2400" dirty="0" smtClean="0">
                <a:solidFill>
                  <a:srgbClr val="006666"/>
                </a:solidFill>
              </a:rPr>
              <a:t>Виконавець проекту – ГО </a:t>
            </a:r>
            <a:r>
              <a:rPr lang="ru-RU" sz="2400" dirty="0" smtClean="0">
                <a:solidFill>
                  <a:srgbClr val="006666"/>
                </a:solidFill>
              </a:rPr>
              <a:t>«</a:t>
            </a:r>
            <a:r>
              <a:rPr lang="uk-UA" sz="2400" dirty="0" smtClean="0">
                <a:solidFill>
                  <a:srgbClr val="006666"/>
                </a:solidFill>
              </a:rPr>
              <a:t>Здоров</a:t>
            </a:r>
            <a:r>
              <a:rPr lang="en-US" sz="2400" dirty="0" smtClean="0">
                <a:solidFill>
                  <a:srgbClr val="006666"/>
                </a:solidFill>
              </a:rPr>
              <a:t>’</a:t>
            </a:r>
            <a:r>
              <a:rPr lang="uk-UA" sz="2400" dirty="0" smtClean="0">
                <a:solidFill>
                  <a:srgbClr val="006666"/>
                </a:solidFill>
              </a:rPr>
              <a:t>я через освіту</a:t>
            </a:r>
            <a:r>
              <a:rPr lang="ru-RU" sz="2400" dirty="0" smtClean="0">
                <a:solidFill>
                  <a:srgbClr val="006666"/>
                </a:solidFill>
              </a:rPr>
              <a:t>»</a:t>
            </a:r>
            <a:endParaRPr lang="uk-UA" sz="2400" dirty="0" smtClean="0">
              <a:solidFill>
                <a:srgbClr val="006666"/>
              </a:solidFill>
            </a:endParaRPr>
          </a:p>
        </p:txBody>
      </p:sp>
      <p:pic>
        <p:nvPicPr>
          <p:cNvPr id="4" name="Picture 16" descr="d:\Users\One\Desktop\ЮНІСЕФ\EU-UNICEF NP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VAIO\Desktop\Скриншоти\Вчителі Укра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1225"/>
            <a:ext cx="7128792" cy="6230103"/>
          </a:xfrm>
          <a:prstGeom prst="rect">
            <a:avLst/>
          </a:prstGeom>
          <a:noFill/>
        </p:spPr>
      </p:pic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7092280" y="548680"/>
            <a:ext cx="2051720" cy="35010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Підготовлено педагогів </a:t>
            </a:r>
            <a:r>
              <a: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2000" b="1" i="1" u="none" strike="noStrike" kern="1200" cap="none" spc="0" normalizeH="0" baseline="0" noProof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цілому</a:t>
            </a:r>
            <a:r>
              <a: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noProof="1" smtClean="0">
                <a:solidFill>
                  <a:srgbClr val="006666"/>
                </a:solidFill>
              </a:rPr>
              <a:t> і по </a:t>
            </a:r>
            <a:r>
              <a:rPr lang="ru-RU" sz="2000" b="1" i="1" noProof="1" smtClean="0">
                <a:solidFill>
                  <a:srgbClr val="006666"/>
                </a:solidFill>
              </a:rPr>
              <a:t>областям</a:t>
            </a:r>
            <a:r>
              <a:rPr lang="ru-RU" sz="2000" b="1" noProof="1" smtClean="0">
                <a:solidFill>
                  <a:srgbClr val="006666"/>
                </a:solidFill>
              </a:rPr>
              <a:t> </a:t>
            </a:r>
            <a:r>
              <a: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2688340">
            <a:off x="6621452" y="1987934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8219434">
            <a:off x="6767947" y="2737553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216025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0" indent="0">
              <a:spcBef>
                <a:spcPts val="1200"/>
              </a:spcBef>
              <a:spcAft>
                <a:spcPts val="600"/>
              </a:spcAft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3.</a:t>
            </a:r>
            <a:r>
              <a:rPr lang="uk-UA" sz="2400" b="1" dirty="0" smtClean="0">
                <a:solidFill>
                  <a:srgbClr val="006666"/>
                </a:solidFill>
              </a:rPr>
              <a:t> Навчання за тренінговими курсами </a:t>
            </a:r>
            <a:r>
              <a:rPr lang="uk-UA" sz="2400" b="1" noProof="1" smtClean="0">
                <a:solidFill>
                  <a:srgbClr val="006666"/>
                </a:solidFill>
              </a:rPr>
              <a:t>пройшло </a:t>
            </a:r>
            <a:br>
              <a:rPr lang="uk-UA" sz="2400" b="1" noProof="1" smtClean="0">
                <a:solidFill>
                  <a:srgbClr val="006666"/>
                </a:solidFill>
              </a:rPr>
            </a:br>
            <a:r>
              <a:rPr lang="uk-UA" sz="2400" b="1" noProof="1" smtClean="0">
                <a:solidFill>
                  <a:srgbClr val="006666"/>
                </a:solidFill>
              </a:rPr>
              <a:t>241 474 дітей, включаючи 196 453 школярів та 45 021 дошкілят</a:t>
            </a:r>
          </a:p>
        </p:txBody>
      </p:sp>
      <p:pic>
        <p:nvPicPr>
          <p:cNvPr id="10" name="Picture 4" descr="C:\Users\VAIO\Desktop\Подготовка презентации Краматорск\1_Все обложки и экраны разработки\5_Початкова Практикум у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580600" cy="4608512"/>
          </a:xfrm>
          <a:prstGeom prst="rect">
            <a:avLst/>
          </a:prstGeom>
          <a:noFill/>
        </p:spPr>
      </p:pic>
      <p:pic>
        <p:nvPicPr>
          <p:cNvPr id="5122" name="Picture 2" descr="C:\Users\VAIO\Desktop\Подготовка презентации Краматорск\1_Все обложки и экраны разработки\8_Основна і старша Практикум ук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48984"/>
            <a:ext cx="3528392" cy="458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7596336" y="548680"/>
            <a:ext cx="1512168" cy="35010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Охоплено учнів </a:t>
            </a:r>
            <a:r>
              <a:rPr lang="ru-RU" sz="2000" b="1" noProof="1" smtClean="0">
                <a:solidFill>
                  <a:srgbClr val="006666"/>
                </a:solidFill>
              </a:rPr>
              <a:t>в </a:t>
            </a:r>
            <a:r>
              <a:rPr lang="ru-RU" sz="2000" b="1" i="1" noProof="1" smtClean="0">
                <a:solidFill>
                  <a:srgbClr val="006666"/>
                </a:solidFill>
              </a:rPr>
              <a:t>цілому</a:t>
            </a:r>
            <a:r>
              <a:rPr lang="ru-RU" sz="2000" b="1" noProof="1" smtClean="0">
                <a:solidFill>
                  <a:srgbClr val="006666"/>
                </a:solidFill>
              </a:rPr>
              <a:t>  і по </a:t>
            </a:r>
            <a:r>
              <a:rPr lang="ru-RU" sz="2000" b="1" i="1" noProof="1" smtClean="0">
                <a:solidFill>
                  <a:srgbClr val="006666"/>
                </a:solidFill>
              </a:rPr>
              <a:t>областям</a:t>
            </a:r>
            <a:r>
              <a:rPr lang="ru-RU" sz="2000" b="1" noProof="1" smtClean="0">
                <a:solidFill>
                  <a:srgbClr val="006666"/>
                </a:solidFill>
              </a:rPr>
              <a:t> України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Users\VAIO\Desktop\Скриншоти\Учні  Укра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3" y="341719"/>
            <a:ext cx="7352039" cy="6039609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2688340">
            <a:off x="6994582" y="1915509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9256683">
            <a:off x="6994284" y="2687699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936104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0" indent="0">
              <a:spcBef>
                <a:spcPts val="1200"/>
              </a:spcBef>
              <a:spcAft>
                <a:spcPts val="600"/>
              </a:spcAft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4.</a:t>
            </a:r>
            <a:r>
              <a:rPr lang="uk-UA" sz="2800" b="1" dirty="0" smtClean="0">
                <a:solidFill>
                  <a:srgbClr val="006666"/>
                </a:solidFill>
              </a:rPr>
              <a:t> Створено систему моніторингу процесу  впровадження і оцінювання результатів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700808"/>
            <a:ext cx="2915816" cy="4824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 Система контролю я</a:t>
            </a:r>
            <a:r>
              <a:rPr lang="uk-UA" sz="2400" noProof="0" dirty="0" smtClean="0">
                <a:solidFill>
                  <a:srgbClr val="006666"/>
                </a:solidFill>
              </a:rPr>
              <a:t>кісті розробок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Он-лайн система опитування ДО і ПІСЛЯ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Електроні реєстри за основними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індикаторами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VAIO\Desktop\Профи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4033469" cy="2676326"/>
          </a:xfrm>
          <a:prstGeom prst="rect">
            <a:avLst/>
          </a:prstGeom>
          <a:noFill/>
        </p:spPr>
      </p:pic>
      <p:pic>
        <p:nvPicPr>
          <p:cNvPr id="6147" name="Picture 3" descr="C:\Users\VAIO\Desktop\Статист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48644"/>
            <a:ext cx="3800522" cy="2609356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526307" y="2235001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230928">
            <a:off x="2742331" y="4035201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156176" y="980728"/>
            <a:ext cx="2483768" cy="295232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Он-лайн опитування “ДО”</a:t>
            </a:r>
          </a:p>
        </p:txBody>
      </p:sp>
      <p:pic>
        <p:nvPicPr>
          <p:cNvPr id="8194" name="Picture 2" descr="C:\Users\VAIO\Desktop\Скриншоти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58070" cy="685800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1697757">
            <a:off x="5436096" y="1412776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732240" y="1268760"/>
            <a:ext cx="2304256" cy="295232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 </a:t>
            </a:r>
            <a:r>
              <a:rPr lang="uk-UA" sz="2400" b="1" dirty="0" smtClean="0">
                <a:solidFill>
                  <a:srgbClr val="006666"/>
                </a:solidFill>
              </a:rPr>
              <a:t>Профіль впровадження уроків-тренінгів</a:t>
            </a:r>
          </a:p>
        </p:txBody>
      </p:sp>
      <p:pic>
        <p:nvPicPr>
          <p:cNvPr id="7170" name="Picture 2" descr="C:\Users\VAIO\Desktop\Скриншоти\new-piktochart_842_ff9fb9399df4e0c658be63cd78e738aa00416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692073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1393588">
            <a:off x="6110279" y="1033724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72008"/>
            <a:ext cx="3923928" cy="3717032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Результат 5.</a:t>
            </a:r>
            <a:r>
              <a:rPr lang="uk-UA" sz="3200" b="1" dirty="0" smtClean="0">
                <a:solidFill>
                  <a:srgbClr val="006666"/>
                </a:solidFill>
              </a:rPr>
              <a:t> Забезпечено вільний доступ  до всіх ресурсів та постійне висвітлення процесу</a:t>
            </a:r>
            <a:endParaRPr lang="ru-RU" sz="3200" b="1" dirty="0" smtClean="0">
              <a:solidFill>
                <a:srgbClr val="006666"/>
              </a:solidFill>
            </a:endParaRPr>
          </a:p>
        </p:txBody>
      </p:sp>
      <p:pic>
        <p:nvPicPr>
          <p:cNvPr id="9218" name="Picture 2" descr="C:\Users\VAIO\Desktop\Скриншоти\Визибили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040" y="0"/>
            <a:ext cx="5143480" cy="688538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230928">
            <a:off x="3318395" y="3603153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216025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1" dirty="0" smtClean="0">
                <a:solidFill>
                  <a:srgbClr val="C00000"/>
                </a:solidFill>
              </a:rPr>
              <a:t>Результат 6. </a:t>
            </a:r>
            <a:r>
              <a:rPr lang="uk-UA" sz="3200" b="1" dirty="0" smtClean="0">
                <a:solidFill>
                  <a:srgbClr val="006666"/>
                </a:solidFill>
              </a:rPr>
              <a:t>Створено команду, здатну</a:t>
            </a:r>
            <a:br>
              <a:rPr lang="uk-UA" sz="3200" b="1" dirty="0" smtClean="0">
                <a:solidFill>
                  <a:srgbClr val="006666"/>
                </a:solidFill>
              </a:rPr>
            </a:br>
            <a:r>
              <a:rPr lang="uk-UA" sz="3200" b="1" dirty="0" smtClean="0">
                <a:solidFill>
                  <a:srgbClr val="006666"/>
                </a:solidFill>
              </a:rPr>
              <a:t>  виконувати складні завдання у стислі терміни</a:t>
            </a:r>
            <a:endParaRPr lang="ru-RU" sz="3200" b="1" dirty="0" smtClean="0">
              <a:solidFill>
                <a:srgbClr val="006666"/>
              </a:solidFill>
            </a:endParaRPr>
          </a:p>
        </p:txBody>
      </p:sp>
      <p:pic>
        <p:nvPicPr>
          <p:cNvPr id="1026" name="Picture 2" descr="C:\Users\VAIO\Desktop\Фото на результат 6\Початкова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888432" cy="2671347"/>
          </a:xfrm>
          <a:prstGeom prst="rect">
            <a:avLst/>
          </a:prstGeom>
          <a:noFill/>
        </p:spPr>
      </p:pic>
      <p:pic>
        <p:nvPicPr>
          <p:cNvPr id="1027" name="Picture 3" descr="C:\Users\VAIO\Desktop\Фото на результат 6\4_Основна і стар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759112" cy="2496639"/>
          </a:xfrm>
          <a:prstGeom prst="rect">
            <a:avLst/>
          </a:prstGeom>
          <a:noFill/>
        </p:spPr>
      </p:pic>
      <p:pic>
        <p:nvPicPr>
          <p:cNvPr id="1029" name="Picture 5" descr="C:\Users\VAIO\Desktop\Фото на результат 6\Установча нара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3408379" cy="2556284"/>
          </a:xfrm>
          <a:prstGeom prst="rect">
            <a:avLst/>
          </a:prstGeom>
          <a:noFill/>
        </p:spPr>
      </p:pic>
      <p:pic>
        <p:nvPicPr>
          <p:cNvPr id="1030" name="Picture 6" descr="C:\Users\VAIO\Desktop\Фото на результат 6\2_Групове фото ТОТ ДН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3960440" cy="26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60000" indent="0">
              <a:spcBef>
                <a:spcPts val="1200"/>
              </a:spcBef>
              <a:spcAft>
                <a:spcPts val="600"/>
              </a:spcAft>
              <a:tabLst>
                <a:tab pos="176213" algn="l"/>
              </a:tabLst>
            </a:pPr>
            <a:r>
              <a:rPr lang="uk-UA" sz="3200" b="1" dirty="0" smtClean="0">
                <a:solidFill>
                  <a:srgbClr val="C00000"/>
                </a:solidFill>
              </a:rPr>
              <a:t>Результат 7. </a:t>
            </a:r>
            <a:r>
              <a:rPr lang="uk-UA" sz="3200" b="1" dirty="0" smtClean="0">
                <a:solidFill>
                  <a:srgbClr val="006666"/>
                </a:solidFill>
              </a:rPr>
              <a:t>Отримано статистично достовірні свідчення ефективності проекту за 42 індикаторами</a:t>
            </a:r>
            <a:br>
              <a:rPr lang="uk-UA" sz="3200" b="1" dirty="0" smtClean="0">
                <a:solidFill>
                  <a:srgbClr val="006666"/>
                </a:solidFill>
              </a:rPr>
            </a:br>
            <a:r>
              <a:rPr lang="uk-UA" sz="3100" dirty="0" smtClean="0">
                <a:solidFill>
                  <a:srgbClr val="006666"/>
                </a:solidFill>
              </a:rPr>
              <a:t>(окремий звіт додається)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828600" y="7389440"/>
          <a:ext cx="858964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VAIO\Desktop\ТЕКУЩЕЕ ЮНІСЕФ\1_Укр фінал ОН_ЛАЙН опитування ЗВІТ\1_Укр Слайди Презентация  ДО и ПІСЛЯ он-лайн опитування\Слайд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36" y="1628800"/>
            <a:ext cx="4633680" cy="3816424"/>
          </a:xfrm>
          <a:prstGeom prst="rect">
            <a:avLst/>
          </a:prstGeom>
          <a:noFill/>
        </p:spPr>
      </p:pic>
      <p:pic>
        <p:nvPicPr>
          <p:cNvPr id="1027" name="Picture 3" descr="C:\Users\VAIO\Desktop\ТЕКУЩЕЕ ЮНІСЕФ\1_Укр фінал ОН_ЛАЙН опитування ЗВІТ\1_Укр Слайди Презентация  ДО и ПІСЛЯ он-лайн опитування\Слайд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461" y="2492896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036051" cy="79193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b="1" dirty="0" smtClean="0">
                <a:solidFill>
                  <a:srgbClr val="990000"/>
                </a:solidFill>
              </a:rPr>
              <a:t>Напрямки розвитку проекту,</a:t>
            </a:r>
            <a:br>
              <a:rPr lang="uk-UA" b="1" dirty="0" smtClean="0">
                <a:solidFill>
                  <a:srgbClr val="990000"/>
                </a:solidFill>
              </a:rPr>
            </a:br>
            <a:r>
              <a:rPr lang="uk-UA" b="1" dirty="0" smtClean="0">
                <a:solidFill>
                  <a:srgbClr val="990000"/>
                </a:solidFill>
              </a:rPr>
              <a:t> що базуються на потребах</a:t>
            </a:r>
            <a:r>
              <a:rPr lang="ru-RU" sz="2800" b="1" dirty="0" smtClean="0">
                <a:solidFill>
                  <a:srgbClr val="006666"/>
                </a:solidFill>
              </a:rPr>
              <a:t/>
            </a:r>
            <a:br>
              <a:rPr lang="ru-RU" sz="2800" b="1" dirty="0" smtClean="0">
                <a:solidFill>
                  <a:srgbClr val="006666"/>
                </a:solidFill>
              </a:rPr>
            </a:br>
            <a:endParaRPr lang="ru-RU" sz="2000" b="1" dirty="0" smtClean="0">
              <a:solidFill>
                <a:srgbClr val="00808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712968" cy="511256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76213" indent="0">
              <a:spcBef>
                <a:spcPts val="600"/>
              </a:spcBef>
              <a:buClr>
                <a:srgbClr val="006666"/>
              </a:buClr>
              <a:buNone/>
              <a:tabLst>
                <a:tab pos="176213" algn="l"/>
              </a:tabLst>
            </a:pPr>
            <a:endParaRPr lang="uk-UA" sz="800" b="1" dirty="0" smtClean="0">
              <a:solidFill>
                <a:srgbClr val="006666"/>
              </a:solidFill>
            </a:endParaRP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Розробки: удосконалення розроблених та створення нових навчально-методичних  матеріалів і он-лайн інструментів</a:t>
            </a: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Навчання вчителів:  збільшення охоплення у 5 областях та поширення  підготовки на всю Україну</a:t>
            </a:r>
            <a:endParaRPr lang="ru-RU" sz="2600" dirty="0" smtClean="0">
              <a:solidFill>
                <a:srgbClr val="006666"/>
              </a:solidFill>
            </a:endParaRP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Впровадження тренінгових методів: збільшення охоплення у 5 областях та поширення  охоплення  на всю Україну </a:t>
            </a: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Реалізація у навчальних закладах концепції дружної до дитини школи.</a:t>
            </a: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Моніторинг процесу впровадження та оцінка впливу проекту на знання, цінності, ставлення, уміння, поведінку</a:t>
            </a: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 Дослідження і публікації  з релевантних аспектів проекту</a:t>
            </a:r>
          </a:p>
          <a:p>
            <a:pPr marL="817200" indent="-457200">
              <a:spcBef>
                <a:spcPts val="700"/>
              </a:spcBef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600" dirty="0" smtClean="0">
                <a:solidFill>
                  <a:srgbClr val="006666"/>
                </a:solidFill>
              </a:rPr>
              <a:t>7.  Інші ..</a:t>
            </a:r>
          </a:p>
          <a:p>
            <a:pPr marL="817200" indent="-457200">
              <a:spcBef>
                <a:spcPts val="6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endParaRPr lang="uk-UA" sz="2600" dirty="0" smtClean="0">
              <a:solidFill>
                <a:srgbClr val="006666"/>
              </a:solidFill>
            </a:endParaRPr>
          </a:p>
          <a:p>
            <a:pPr marL="360000" indent="0">
              <a:spcBef>
                <a:spcPts val="1200"/>
              </a:spcBef>
              <a:buClr>
                <a:srgbClr val="006666"/>
              </a:buClr>
              <a:buNone/>
              <a:tabLst>
                <a:tab pos="176213" algn="l"/>
              </a:tabLst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633413" indent="-457200">
              <a:spcBef>
                <a:spcPts val="1800"/>
              </a:spcBef>
              <a:buClr>
                <a:srgbClr val="006666"/>
              </a:buClr>
              <a:buNone/>
              <a:tabLst>
                <a:tab pos="176213" algn="l"/>
              </a:tabLst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006666"/>
              </a:buClr>
              <a:buFont typeface="+mj-lt"/>
              <a:buAutoNum type="arabicPeriod"/>
              <a:tabLst>
                <a:tab pos="176213" algn="l"/>
              </a:tabLst>
            </a:pPr>
            <a:endParaRPr lang="uk-UA" sz="2400" dirty="0" smtClean="0">
              <a:solidFill>
                <a:srgbClr val="006666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990000"/>
              </a:buClr>
              <a:buFont typeface="+mj-lt"/>
              <a:buAutoNum type="arabicPeriod"/>
              <a:tabLst>
                <a:tab pos="176213" algn="l"/>
              </a:tabLst>
            </a:pPr>
            <a:endParaRPr lang="uk-UA" sz="2400" b="1" dirty="0" smtClean="0">
              <a:solidFill>
                <a:srgbClr val="990000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990000"/>
              </a:buClr>
              <a:buFont typeface="+mj-lt"/>
              <a:buAutoNum type="arabicPeriod"/>
              <a:tabLst>
                <a:tab pos="176213" algn="l"/>
              </a:tabLst>
            </a:pPr>
            <a:endParaRPr lang="ru-RU" sz="2400" b="1" dirty="0" smtClean="0">
              <a:solidFill>
                <a:srgbClr val="990000"/>
              </a:solidFill>
            </a:endParaRPr>
          </a:p>
          <a:p>
            <a:pPr marL="355600" indent="-355600" eaLnBrk="1" hangingPunct="1">
              <a:spcBef>
                <a:spcPts val="600"/>
              </a:spcBef>
              <a:buClr>
                <a:srgbClr val="006666"/>
              </a:buClr>
              <a:buSzTx/>
              <a:buFont typeface="Wingdings" pitchFamily="2" charset="2"/>
              <a:buAutoNum type="arabicPeriod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6666"/>
                </a:solidFill>
              </a:rPr>
              <a:t>Компоненти проекту </a:t>
            </a:r>
            <a:br>
              <a:rPr lang="uk-UA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«</a:t>
            </a:r>
            <a:r>
              <a:rPr lang="uk-UA" b="1" dirty="0" smtClean="0">
                <a:solidFill>
                  <a:srgbClr val="006666"/>
                </a:solidFill>
              </a:rPr>
              <a:t>Вчимося жити разом</a:t>
            </a:r>
            <a:r>
              <a:rPr lang="ru-RU" b="1" dirty="0" smtClean="0">
                <a:solidFill>
                  <a:srgbClr val="006666"/>
                </a:solidFill>
              </a:rPr>
              <a:t>»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2592288" cy="2592288"/>
          </a:xfr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300" b="1" dirty="0" smtClean="0">
                <a:solidFill>
                  <a:srgbClr val="990000"/>
                </a:solidFill>
              </a:rPr>
              <a:t>Компонента  психосоціальної підтримки</a:t>
            </a:r>
            <a:endParaRPr lang="ru-RU" sz="2300" b="1" dirty="0" smtClean="0">
              <a:solidFill>
                <a:srgbClr val="990000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uk-UA" sz="2300" i="1" dirty="0" smtClean="0"/>
              <a:t>Мета: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uk-UA" sz="2300" dirty="0" smtClean="0"/>
              <a:t>Надання психосоціальної підтримки дітям переселенцям із зони АТО</a:t>
            </a:r>
          </a:p>
          <a:p>
            <a:pPr marL="914400" lvl="1" indent="-514350">
              <a:buFont typeface="+mj-lt"/>
              <a:buAutoNum type="arabicPeriod"/>
            </a:pPr>
            <a:endParaRPr lang="uk-UA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5013176"/>
            <a:ext cx="8568952" cy="1440160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006666"/>
                </a:solidFill>
              </a:rPr>
              <a:t>Рамка</a:t>
            </a: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006666"/>
                </a:solidFill>
              </a:rPr>
              <a:t>«Навчальний</a:t>
            </a: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006666"/>
                </a:solidFill>
              </a:rPr>
              <a:t>заклад»</a:t>
            </a:r>
            <a:endParaRPr lang="uk-UA" sz="1800" dirty="0">
              <a:solidFill>
                <a:srgbClr val="0066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35696" y="1628800"/>
            <a:ext cx="2664296" cy="2553147"/>
          </a:xfr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rgbClr val="990000"/>
                </a:solidFill>
              </a:rPr>
              <a:t>Компонента  навчання життєвим навичкам</a:t>
            </a:r>
          </a:p>
          <a:p>
            <a:pPr marL="342900" lvl="1" indent="-342900">
              <a:buNone/>
            </a:pPr>
            <a:r>
              <a:rPr lang="uk-UA" sz="1800" i="1" dirty="0" smtClean="0"/>
              <a:t>Мета: </a:t>
            </a:r>
          </a:p>
          <a:p>
            <a:pPr marL="0" lvl="1" indent="0">
              <a:buNone/>
            </a:pPr>
            <a:r>
              <a:rPr lang="uk-UA" sz="1800" dirty="0" smtClean="0"/>
              <a:t>Навчання життєвим навичкам, які полегшують адаптацію і сприяють відновленню психологічної рівноваги  </a:t>
            </a:r>
          </a:p>
          <a:p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504" y="2348880"/>
            <a:ext cx="1584176" cy="194421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Виконавець: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 </a:t>
            </a:r>
            <a:r>
              <a:rPr lang="ru-RU" sz="2100" noProof="0" dirty="0" smtClean="0"/>
              <a:t>«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</a:t>
            </a:r>
            <a:r>
              <a:rPr kumimoji="0" lang="en-US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через освіту</a:t>
            </a:r>
            <a:r>
              <a:rPr lang="ru-RU" sz="2100" dirty="0" smtClean="0"/>
              <a:t>»</a:t>
            </a:r>
            <a:r>
              <a:rPr kumimoji="0" lang="uk-UA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співробітництві з Інститутами післядипломної педагогічної освіти </a:t>
            </a:r>
            <a:endParaRPr kumimoji="0" lang="ru-RU" sz="21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24328" y="2420889"/>
            <a:ext cx="1368152" cy="194421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Виконавець: 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Києво-Могилянська академія у співробітництві з Центрами соціально-психологічної допомоги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907704" y="5373216"/>
            <a:ext cx="1296144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dirty="0" smtClean="0">
                <a:solidFill>
                  <a:srgbClr val="006666"/>
                </a:solidFill>
              </a:rPr>
              <a:t>Політика</a:t>
            </a:r>
            <a:endParaRPr kumimoji="0" lang="uk-UA" sz="16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3419872" y="5373216"/>
            <a:ext cx="158417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noProof="0" dirty="0" smtClean="0">
                <a:solidFill>
                  <a:srgbClr val="006666"/>
                </a:solidFill>
              </a:rPr>
              <a:t>Навчання ЖН </a:t>
            </a:r>
            <a:r>
              <a:rPr lang="en-US" sz="2100" b="1" noProof="0" dirty="0" smtClean="0">
                <a:solidFill>
                  <a:srgbClr val="006666"/>
                </a:solidFill>
              </a:rPr>
              <a:t> (LSE)</a:t>
            </a:r>
            <a:endParaRPr kumimoji="0" lang="ru-RU" sz="21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5148064" y="5373216"/>
            <a:ext cx="1584176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dirty="0" smtClean="0">
                <a:solidFill>
                  <a:srgbClr val="006666"/>
                </a:solidFill>
              </a:rPr>
              <a:t>Підтримуюче середовище</a:t>
            </a:r>
            <a:endParaRPr kumimoji="0" lang="ru-RU" sz="2100" b="1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6948264" y="5373216"/>
            <a:ext cx="180020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100" b="1" dirty="0" smtClean="0">
                <a:solidFill>
                  <a:srgbClr val="006666"/>
                </a:solidFill>
              </a:rPr>
              <a:t>Послуги</a:t>
            </a:r>
            <a:r>
              <a:rPr lang="en-US" sz="2100" b="1" dirty="0" smtClean="0">
                <a:solidFill>
                  <a:srgbClr val="006666"/>
                </a:solidFill>
              </a:rPr>
              <a:t> (</a:t>
            </a:r>
            <a:r>
              <a:rPr lang="uk-UA" sz="2100" b="1" dirty="0" smtClean="0">
                <a:solidFill>
                  <a:srgbClr val="006666"/>
                </a:solidFill>
              </a:rPr>
              <a:t>включаючи  </a:t>
            </a:r>
            <a:r>
              <a:rPr lang="en-US" sz="2100" b="1" dirty="0" smtClean="0">
                <a:solidFill>
                  <a:srgbClr val="006666"/>
                </a:solidFill>
              </a:rPr>
              <a:t>PSS</a:t>
            </a:r>
            <a:r>
              <a:rPr lang="en-US" sz="2100" dirty="0" smtClean="0">
                <a:solidFill>
                  <a:srgbClr val="006666"/>
                </a:solidFill>
              </a:rPr>
              <a:t>)</a:t>
            </a:r>
            <a:endParaRPr kumimoji="0" lang="ru-RU" sz="2100" b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3167844" y="4181947"/>
            <a:ext cx="8280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3167844" y="4181947"/>
            <a:ext cx="2268252" cy="10801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5" idx="0"/>
          </p:cNvCxnSpPr>
          <p:nvPr/>
        </p:nvCxnSpPr>
        <p:spPr>
          <a:xfrm flipH="1">
            <a:off x="5940152" y="4221088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>
            <a:off x="6156176" y="4221088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16200000" flipH="1">
            <a:off x="7308304" y="1772816"/>
            <a:ext cx="79208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5400000">
            <a:off x="1187624" y="1700809"/>
            <a:ext cx="648072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войная стрелка влево/вправо 78"/>
          <p:cNvSpPr/>
          <p:nvPr/>
        </p:nvSpPr>
        <p:spPr>
          <a:xfrm>
            <a:off x="4427984" y="2636912"/>
            <a:ext cx="504056" cy="216024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1430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Компонента </a:t>
            </a:r>
            <a:br>
              <a:rPr lang="uk-UA" b="1" dirty="0" smtClean="0">
                <a:solidFill>
                  <a:srgbClr val="006666"/>
                </a:solidFill>
              </a:rPr>
            </a:br>
            <a:r>
              <a:rPr lang="uk-UA" b="1" dirty="0" smtClean="0">
                <a:solidFill>
                  <a:srgbClr val="006666"/>
                </a:solidFill>
              </a:rPr>
              <a:t>«Навчання життєвим навичкам</a:t>
            </a:r>
            <a:r>
              <a:rPr lang="ru-RU" b="1" dirty="0" smtClean="0">
                <a:solidFill>
                  <a:srgbClr val="006666"/>
                </a:solidFill>
              </a:rPr>
              <a:t>»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2060848"/>
            <a:ext cx="2808312" cy="4320480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uk-UA" sz="2400" dirty="0" smtClean="0">
                <a:solidFill>
                  <a:srgbClr val="006666"/>
                </a:solidFill>
              </a:rPr>
              <a:t>Проект стартував 1 січня 2016 року</a:t>
            </a:r>
          </a:p>
          <a:p>
            <a:pPr>
              <a:spcBef>
                <a:spcPts val="1800"/>
              </a:spcBef>
            </a:pPr>
            <a:r>
              <a:rPr lang="uk-UA" sz="2400" dirty="0" smtClean="0">
                <a:solidFill>
                  <a:srgbClr val="006666"/>
                </a:solidFill>
              </a:rPr>
              <a:t>Тривалість – 1 рік</a:t>
            </a:r>
          </a:p>
          <a:p>
            <a:pPr>
              <a:spcBef>
                <a:spcPts val="1800"/>
              </a:spcBef>
            </a:pPr>
            <a:r>
              <a:rPr lang="uk-UA" sz="2400" dirty="0" smtClean="0">
                <a:solidFill>
                  <a:srgbClr val="006666"/>
                </a:solidFill>
              </a:rPr>
              <a:t>Завдання проекту: охоплення – 25% ДНЗ і ЗНЗ у базових регіонах та не менш як 50 тисяч учнів </a:t>
            </a:r>
            <a:endParaRPr lang="uk-UA" sz="2400" dirty="0" smtClean="0"/>
          </a:p>
        </p:txBody>
      </p:sp>
      <p:pic>
        <p:nvPicPr>
          <p:cNvPr id="4" name="Picture 2" descr="C:\Users\VAIO\Desktop\роект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707" y="2060848"/>
            <a:ext cx="6179797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0440" y="15991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 smtClean="0">
                <a:solidFill>
                  <a:srgbClr val="006666"/>
                </a:solidFill>
              </a:rPr>
              <a:t>Основні напрямки проекту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VAIO\Desktop\Скриншоти\Украина уител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20472" cy="59766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Навчальні заклади, охоплені проектом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1" y="260649"/>
            <a:ext cx="8568952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006666"/>
                </a:solidFill>
              </a:rPr>
              <a:t/>
            </a:r>
            <a:br>
              <a:rPr lang="ru-RU" sz="2800" b="1" dirty="0" smtClean="0">
                <a:solidFill>
                  <a:srgbClr val="006666"/>
                </a:solidFill>
              </a:rPr>
            </a:br>
            <a:r>
              <a:rPr lang="ru-RU" sz="2800" b="1" dirty="0" smtClean="0">
                <a:solidFill>
                  <a:srgbClr val="006666"/>
                </a:solidFill>
              </a:rPr>
              <a:t/>
            </a:r>
            <a:br>
              <a:rPr lang="ru-RU" sz="2800" b="1" dirty="0" smtClean="0">
                <a:solidFill>
                  <a:srgbClr val="006666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Основні досягнення проекту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6666"/>
                </a:solidFill>
              </a:rPr>
              <a:t/>
            </a:r>
            <a:br>
              <a:rPr lang="ru-RU" sz="2800" b="1" dirty="0" smtClean="0">
                <a:solidFill>
                  <a:srgbClr val="006666"/>
                </a:solidFill>
              </a:rPr>
            </a:br>
            <a:endParaRPr lang="ru-RU" sz="2000" b="1" dirty="0" smtClean="0">
              <a:solidFill>
                <a:srgbClr val="00808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558924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76213" indent="0">
              <a:spcBef>
                <a:spcPts val="600"/>
              </a:spcBef>
              <a:buClr>
                <a:srgbClr val="006666"/>
              </a:buClr>
              <a:buNone/>
              <a:tabLst>
                <a:tab pos="176213" algn="l"/>
              </a:tabLst>
            </a:pPr>
            <a:endParaRPr lang="uk-UA" sz="800" b="1" dirty="0" smtClean="0">
              <a:solidFill>
                <a:srgbClr val="006666"/>
              </a:solidFill>
            </a:endParaRP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1.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Розроблено і апробовано 9 тренінгових курсів та 17 двомовних навчальних видань для дітей  </a:t>
            </a:r>
            <a:r>
              <a:rPr lang="uk-UA" sz="2800" noProof="1" smtClean="0">
                <a:solidFill>
                  <a:srgbClr val="006666"/>
                </a:solidFill>
              </a:rPr>
              <a:t>і педагогів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2.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За розробленими тренінговими курсами підготовлено 3369 педагогів  із 1589 навчальних закладів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3.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Навчання за тренінговими курсами </a:t>
            </a:r>
            <a:r>
              <a:rPr lang="uk-UA" sz="2800" noProof="1" smtClean="0">
                <a:solidFill>
                  <a:srgbClr val="006666"/>
                </a:solidFill>
              </a:rPr>
              <a:t>пройшло 241 474 дітей, включаючи 196 453 школярів та 45 021 дошкілят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4.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Створено систему моніторингу процесу  впровадження і оцінювання результатів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5.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dirty="0" smtClean="0">
                <a:solidFill>
                  <a:srgbClr val="006666"/>
                </a:solidFill>
              </a:rPr>
              <a:t>Забезпечено вільний доступ  до всіх ресурсів та постійне висвітлення процесу впровадження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6. </a:t>
            </a:r>
            <a:r>
              <a:rPr lang="uk-UA" sz="2800" dirty="0" smtClean="0">
                <a:solidFill>
                  <a:srgbClr val="006666"/>
                </a:solidFill>
              </a:rPr>
              <a:t>Створено команду, здатну  виконувати складні завдання у стислі терміни</a:t>
            </a:r>
          </a:p>
          <a:p>
            <a:pPr marL="360000" indent="0">
              <a:spcBef>
                <a:spcPts val="1200"/>
              </a:spcBef>
              <a:spcAft>
                <a:spcPts val="600"/>
              </a:spcAft>
              <a:buClr>
                <a:srgbClr val="006666"/>
              </a:buClr>
              <a:buNone/>
              <a:tabLst>
                <a:tab pos="176213" algn="l"/>
              </a:tabLst>
            </a:pPr>
            <a:r>
              <a:rPr lang="uk-UA" sz="2800" b="1" dirty="0" smtClean="0">
                <a:solidFill>
                  <a:srgbClr val="C00000"/>
                </a:solidFill>
              </a:rPr>
              <a:t>Результат 7. </a:t>
            </a:r>
            <a:r>
              <a:rPr lang="uk-UA" sz="2800" dirty="0" smtClean="0">
                <a:solidFill>
                  <a:srgbClr val="006666"/>
                </a:solidFill>
              </a:rPr>
              <a:t>Отримано статистично достовірні свідчення ефективності проекту за 42 індикаторами</a:t>
            </a:r>
            <a:endParaRPr lang="uk-UA" sz="2400" dirty="0" smtClean="0">
              <a:solidFill>
                <a:srgbClr val="006666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990000"/>
              </a:buClr>
              <a:buFont typeface="+mj-lt"/>
              <a:buAutoNum type="arabicPeriod"/>
              <a:tabLst>
                <a:tab pos="176213" algn="l"/>
              </a:tabLst>
            </a:pPr>
            <a:endParaRPr lang="uk-UA" sz="2400" b="1" dirty="0" smtClean="0">
              <a:solidFill>
                <a:srgbClr val="990000"/>
              </a:solidFill>
            </a:endParaRPr>
          </a:p>
          <a:p>
            <a:pPr marL="633413" indent="-457200">
              <a:spcBef>
                <a:spcPts val="1200"/>
              </a:spcBef>
              <a:buClr>
                <a:srgbClr val="990000"/>
              </a:buClr>
              <a:buFont typeface="+mj-lt"/>
              <a:buAutoNum type="arabicPeriod"/>
              <a:tabLst>
                <a:tab pos="176213" algn="l"/>
              </a:tabLst>
            </a:pPr>
            <a:endParaRPr lang="ru-RU" sz="2400" b="1" dirty="0" smtClean="0">
              <a:solidFill>
                <a:srgbClr val="990000"/>
              </a:solidFill>
            </a:endParaRPr>
          </a:p>
          <a:p>
            <a:pPr marL="355600" indent="-355600" eaLnBrk="1" hangingPunct="1">
              <a:spcBef>
                <a:spcPts val="600"/>
              </a:spcBef>
              <a:buClr>
                <a:srgbClr val="006666"/>
              </a:buClr>
              <a:buSzTx/>
              <a:buFont typeface="Wingdings" pitchFamily="2" charset="2"/>
              <a:buAutoNum type="arabicPeriod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08012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Результат 1.</a:t>
            </a: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400" b="1" dirty="0" smtClean="0">
                <a:solidFill>
                  <a:srgbClr val="006666"/>
                </a:solidFill>
              </a:rPr>
              <a:t>Розроблено і апробовано </a:t>
            </a:r>
            <a:r>
              <a:rPr lang="uk-UA" sz="2400" dirty="0" smtClean="0">
                <a:solidFill>
                  <a:srgbClr val="006666"/>
                </a:solidFill>
              </a:rPr>
              <a:t>9 т</a:t>
            </a:r>
            <a:r>
              <a:rPr lang="uk-UA" sz="2400" b="1" dirty="0" smtClean="0">
                <a:solidFill>
                  <a:srgbClr val="006666"/>
                </a:solidFill>
              </a:rPr>
              <a:t>ренінгових курсів </a:t>
            </a:r>
            <a:br>
              <a:rPr lang="uk-UA" sz="2400" b="1" dirty="0" smtClean="0">
                <a:solidFill>
                  <a:srgbClr val="006666"/>
                </a:solidFill>
              </a:rPr>
            </a:br>
            <a:r>
              <a:rPr lang="uk-UA" sz="2400" b="1" dirty="0" smtClean="0">
                <a:solidFill>
                  <a:srgbClr val="006666"/>
                </a:solidFill>
              </a:rPr>
              <a:t>та 17 двомовних </a:t>
            </a:r>
            <a:r>
              <a:rPr lang="uk-UA" sz="2400" b="1" smtClean="0">
                <a:solidFill>
                  <a:srgbClr val="006666"/>
                </a:solidFill>
              </a:rPr>
              <a:t>навчальних видань </a:t>
            </a:r>
            <a:r>
              <a:rPr lang="uk-UA" sz="2400" b="1" dirty="0" smtClean="0">
                <a:solidFill>
                  <a:srgbClr val="006666"/>
                </a:solidFill>
              </a:rPr>
              <a:t>для дітей  </a:t>
            </a:r>
            <a:r>
              <a:rPr lang="uk-UA" sz="2400" b="1" noProof="1" smtClean="0">
                <a:solidFill>
                  <a:srgbClr val="006666"/>
                </a:solidFill>
              </a:rPr>
              <a:t>і педагогів</a:t>
            </a:r>
            <a:endParaRPr lang="ru-RU" sz="2400" b="1" dirty="0" smtClean="0">
              <a:solidFill>
                <a:srgbClr val="006666"/>
              </a:solidFill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808"/>
            <a:ext cx="3600400" cy="4680520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006666"/>
              </a:buClr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006666"/>
                </a:solidFill>
              </a:rPr>
              <a:t>Тренінгові курси:</a:t>
            </a:r>
            <a:endParaRPr lang="ru-RU" sz="2400" b="1" dirty="0" smtClean="0">
              <a:solidFill>
                <a:srgbClr val="006666"/>
              </a:solidFill>
            </a:endParaRP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Впроваджуються на всіх  рівнях дошкільної і середньої освіти</a:t>
            </a: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uk-UA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Ґрунтуються  на принципах ООЖН </a:t>
            </a:r>
            <a:r>
              <a:rPr lang="ru-RU" sz="2400" dirty="0" smtClean="0"/>
              <a:t>(</a:t>
            </a:r>
            <a:r>
              <a:rPr lang="en-US" sz="2400" dirty="0" smtClean="0"/>
              <a:t>LSE</a:t>
            </a:r>
            <a:r>
              <a:rPr lang="ru-RU" sz="2400" dirty="0" smtClean="0"/>
              <a:t>)</a:t>
            </a:r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r>
              <a:rPr lang="uk-UA" sz="2400" dirty="0" smtClean="0"/>
              <a:t>Спрямовані на розвиток життєвих навичок,  сприятливих формуванню миролюбності</a:t>
            </a: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ru-RU" sz="24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itchFamily="2" charset="2"/>
              <a:buChar char="Ø"/>
            </a:pPr>
            <a:endParaRPr lang="ru-RU" sz="2800" b="1" dirty="0" smtClean="0">
              <a:solidFill>
                <a:srgbClr val="006666"/>
              </a:solidFill>
            </a:endParaRPr>
          </a:p>
        </p:txBody>
      </p:sp>
      <p:pic>
        <p:nvPicPr>
          <p:cNvPr id="7" name="Picture 6" descr="C:\Users\VAIO\Desktop\Подготовка презентации Краматорск\1_Все обложки и экраны разработки\3_Програма Початкова у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062306" cy="2808312"/>
          </a:xfrm>
          <a:prstGeom prst="rect">
            <a:avLst/>
          </a:prstGeom>
          <a:noFill/>
        </p:spPr>
      </p:pic>
      <p:pic>
        <p:nvPicPr>
          <p:cNvPr id="8" name="Picture 2" descr="C:\Users\VAIO\Desktop\Подготовка презентации Краматорск\1_Все обложки и экраны разработки\1_Обкладинка ДНЗ укр парціальна програм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1900169" cy="2592288"/>
          </a:xfrm>
          <a:prstGeom prst="rect">
            <a:avLst/>
          </a:prstGeom>
          <a:noFill/>
        </p:spPr>
      </p:pic>
      <p:pic>
        <p:nvPicPr>
          <p:cNvPr id="10" name="Picture 5" descr="C:\Users\VAIO\Desktop\Подготовка презентации Краматорск\1_Все обложки и экраны разработки\6_Основна  старша Програма у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2088232" cy="283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VAIO\Desktop\Скриншоти\Розроб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0667"/>
            <a:ext cx="5184576" cy="677270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436096" y="188640"/>
            <a:ext cx="3312368" cy="652534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РОЗРОБЛЕНО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Комплект навчально-методичних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матеріалів для вчителів, вихователів та дітей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Комп’ютерний он-лайн курс підготовки педагогів (перша версія)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Он-карта навчальних закладів проекту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Сайт он-лайн опитування ДО і ПІСЛЯ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9238351">
            <a:off x="5050179" y="1320682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5229374">
            <a:off x="8332271" y="3869580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5229374">
            <a:off x="8116247" y="6101828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563888" y="2492896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C:\Users\VAIO\Desktop\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583850" cy="3789040"/>
          </a:xfrm>
          <a:prstGeom prst="rect">
            <a:avLst/>
          </a:prstGeom>
          <a:noFill/>
        </p:spPr>
      </p:pic>
      <p:pic>
        <p:nvPicPr>
          <p:cNvPr id="3074" name="Picture 2" descr="C:\Users\VAIO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7307216" cy="3356992"/>
          </a:xfrm>
          <a:prstGeom prst="rect">
            <a:avLst/>
          </a:prstGeom>
          <a:noFill/>
        </p:spPr>
      </p:pic>
      <p:pic>
        <p:nvPicPr>
          <p:cNvPr id="3076" name="Picture 4" descr="C:\Users\VAIO\Desktop\Опитуванн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6212915" cy="3528392"/>
          </a:xfrm>
          <a:prstGeom prst="rect">
            <a:avLst/>
          </a:prstGeom>
          <a:noFill/>
        </p:spPr>
      </p:pic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ts val="1800"/>
              </a:spcBef>
              <a:defRPr/>
            </a:pPr>
            <a:r>
              <a:rPr lang="uk-UA" sz="3200" dirty="0" smtClean="0">
                <a:solidFill>
                  <a:srgbClr val="006666"/>
                </a:solidFill>
              </a:rPr>
              <a:t>Комп’ютерні он-лайн інструменти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008112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Результат 2.</a:t>
            </a:r>
            <a:r>
              <a:rPr lang="uk-UA" sz="2800" b="1" dirty="0" smtClean="0">
                <a:solidFill>
                  <a:srgbClr val="006666"/>
                </a:solidFill>
              </a:rPr>
              <a:t> За розробленими тренінговими курсами підготовлено 3369 педагогів  із 1589 навчальних закладів</a:t>
            </a:r>
            <a:endParaRPr lang="ru-RU" sz="2800" b="1" dirty="0" smtClean="0">
              <a:solidFill>
                <a:srgbClr val="006666"/>
              </a:solidFill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916832"/>
            <a:ext cx="3456384" cy="4680520"/>
          </a:xfr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rgbClr val="006666"/>
              </a:buClr>
              <a:buFont typeface="Wingdings" pitchFamily="2" charset="2"/>
              <a:buNone/>
            </a:pPr>
            <a:endParaRPr lang="ru-RU" sz="2000" dirty="0" smtClean="0">
              <a:solidFill>
                <a:srgbClr val="006666"/>
              </a:solidFill>
            </a:endParaRPr>
          </a:p>
          <a:p>
            <a:pPr marL="265113" indent="-265113">
              <a:lnSpc>
                <a:spcPct val="80000"/>
              </a:lnSpc>
              <a:spcBef>
                <a:spcPts val="1800"/>
              </a:spcBef>
              <a:buSzPct val="90000"/>
              <a:buFont typeface="+mj-lt"/>
              <a:buAutoNum type="arabicPeriod"/>
            </a:pPr>
            <a:r>
              <a:rPr lang="uk-UA" sz="2400" dirty="0" smtClean="0">
                <a:solidFill>
                  <a:srgbClr val="006666"/>
                </a:solidFill>
              </a:rPr>
              <a:t>Каскадна модель</a:t>
            </a:r>
          </a:p>
          <a:p>
            <a:pPr marL="265113" indent="-265113">
              <a:lnSpc>
                <a:spcPct val="80000"/>
              </a:lnSpc>
              <a:spcBef>
                <a:spcPts val="1800"/>
              </a:spcBef>
              <a:buSzPct val="90000"/>
              <a:buFont typeface="+mj-lt"/>
              <a:buAutoNum type="arabicPeriod"/>
            </a:pPr>
            <a:r>
              <a:rPr lang="uk-UA" sz="2400" dirty="0" smtClean="0">
                <a:solidFill>
                  <a:srgbClr val="006666"/>
                </a:solidFill>
              </a:rPr>
              <a:t>Підготовка за типовими програмами в регіонах</a:t>
            </a:r>
          </a:p>
          <a:p>
            <a:pPr marL="265113" indent="-265113">
              <a:lnSpc>
                <a:spcPct val="80000"/>
              </a:lnSpc>
              <a:spcBef>
                <a:spcPts val="1800"/>
              </a:spcBef>
              <a:buSzPct val="90000"/>
              <a:buFont typeface="+mj-lt"/>
              <a:buAutoNum type="arabicPeriod"/>
            </a:pPr>
            <a:r>
              <a:rPr lang="uk-UA" sz="2400" dirty="0" smtClean="0">
                <a:solidFill>
                  <a:srgbClr val="006666"/>
                </a:solidFill>
              </a:rPr>
              <a:t> Додаткове навчання </a:t>
            </a:r>
            <a:r>
              <a:rPr lang="uk-UA" sz="2400" kern="0" dirty="0" smtClean="0">
                <a:solidFill>
                  <a:srgbClr val="006666"/>
                </a:solidFill>
              </a:rPr>
              <a:t>колег у навчальних закладах за методом </a:t>
            </a:r>
            <a:r>
              <a:rPr lang="ru-RU" sz="2400" kern="0" dirty="0" smtClean="0">
                <a:solidFill>
                  <a:srgbClr val="006666"/>
                </a:solidFill>
              </a:rPr>
              <a:t>«</a:t>
            </a:r>
            <a:r>
              <a:rPr lang="uk-UA" sz="2400" kern="0" dirty="0" smtClean="0">
                <a:solidFill>
                  <a:srgbClr val="006666"/>
                </a:solidFill>
              </a:rPr>
              <a:t>рівний рівному</a:t>
            </a:r>
            <a:r>
              <a:rPr lang="ru-RU" sz="2400" kern="0" dirty="0" smtClean="0">
                <a:solidFill>
                  <a:srgbClr val="006666"/>
                </a:solidFill>
              </a:rPr>
              <a:t>» </a:t>
            </a:r>
          </a:p>
          <a:p>
            <a:pPr marL="265113" indent="-265113">
              <a:lnSpc>
                <a:spcPct val="80000"/>
              </a:lnSpc>
              <a:spcBef>
                <a:spcPts val="1800"/>
              </a:spcBef>
              <a:buSzPct val="90000"/>
              <a:buFont typeface="+mj-lt"/>
              <a:buAutoNum type="arabicPeriod"/>
            </a:pPr>
            <a:r>
              <a:rPr lang="uk-UA" sz="2400" dirty="0" smtClean="0">
                <a:solidFill>
                  <a:srgbClr val="006666"/>
                </a:solidFill>
              </a:rPr>
              <a:t>Оцінювання процесу і результатів підготовки педагогів </a:t>
            </a:r>
            <a:endParaRPr lang="ru-RU" sz="2800" b="1" dirty="0" smtClean="0">
              <a:solidFill>
                <a:srgbClr val="006666"/>
              </a:solidFill>
            </a:endParaRPr>
          </a:p>
        </p:txBody>
      </p:sp>
      <p:pic>
        <p:nvPicPr>
          <p:cNvPr id="10" name="Picture 3" descr="C:\Users\VAIO\Desktop\Подготовка презентации Краматорск\1_Все обложки и экраны разработки\4_Початкова Посібник В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297213" cy="2888200"/>
          </a:xfrm>
          <a:prstGeom prst="rect">
            <a:avLst/>
          </a:prstGeom>
          <a:noFill/>
        </p:spPr>
      </p:pic>
      <p:pic>
        <p:nvPicPr>
          <p:cNvPr id="11" name="Picture 2" descr="C:\Users\VAIO\Desktop\Подготовка презентации Краматорск\1_Все обложки и экраны разработки\2_ДНЗ Вихователь ук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1977185" cy="2808312"/>
          </a:xfrm>
          <a:prstGeom prst="rect">
            <a:avLst/>
          </a:prstGeom>
          <a:noFill/>
        </p:spPr>
      </p:pic>
      <p:pic>
        <p:nvPicPr>
          <p:cNvPr id="12" name="Picture 3" descr="C:\Users\VAIO\Desktop\Подготовка презентации Краматорск\1_Все обложки и экраны разработки\7_Основна і старша Посібник Вчитель у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225853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534</Words>
  <Application>Microsoft Office PowerPoint</Application>
  <PresentationFormat>Экран (4:3)</PresentationFormat>
  <Paragraphs>93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«ВЧИМОСЯ ЖИТИ РАЗОМ»  КОМПОНЕНТА «НАВЧАННЯ ЖИТТЄВИМ НАВИЧКАМ» МЕТА і Основні РЕЗУЛЬТАТИ</vt:lpstr>
      <vt:lpstr>Компоненти проекту  «Вчимося жити разом»</vt:lpstr>
      <vt:lpstr>Компонента  «Навчання життєвим навичкам» </vt:lpstr>
      <vt:lpstr>Слайд 4</vt:lpstr>
      <vt:lpstr>  Основні досягнення проекту  </vt:lpstr>
      <vt:lpstr>Результат 1. Розроблено і апробовано 9 тренінгових курсів  та 17 двомовних навчальних видань для дітей  і педагогів</vt:lpstr>
      <vt:lpstr>Слайд 7</vt:lpstr>
      <vt:lpstr>Слайд 8</vt:lpstr>
      <vt:lpstr>Результат 2. За розробленими тренінговими курсами підготовлено 3369 педагогів  із 1589 навчальних закладів</vt:lpstr>
      <vt:lpstr>Слайд 10</vt:lpstr>
      <vt:lpstr>Результат 3. Навчання за тренінговими курсами пройшло  241 474 дітей, включаючи 196 453 школярів та 45 021 дошкілят</vt:lpstr>
      <vt:lpstr>Слайд 12</vt:lpstr>
      <vt:lpstr>Результат 4. Створено систему моніторингу процесу  впровадження і оцінювання результатів</vt:lpstr>
      <vt:lpstr>Слайд 14</vt:lpstr>
      <vt:lpstr>Слайд 15</vt:lpstr>
      <vt:lpstr>Результат 5. Забезпечено вільний доступ  до всіх ресурсів та постійне висвітлення процесу</vt:lpstr>
      <vt:lpstr>Результат 6. Створено команду, здатну   виконувати складні завдання у стислі терміни</vt:lpstr>
      <vt:lpstr>Результат 7. Отримано статистично достовірні свідчення ефективності проекту за 42 індикаторами (окремий звіт додається)</vt:lpstr>
      <vt:lpstr>Напрямки розвитку проекту,  що базуються на потребах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VAIO</cp:lastModifiedBy>
  <cp:revision>145</cp:revision>
  <dcterms:created xsi:type="dcterms:W3CDTF">2016-04-16T08:56:09Z</dcterms:created>
  <dcterms:modified xsi:type="dcterms:W3CDTF">2017-04-19T13:14:32Z</dcterms:modified>
</cp:coreProperties>
</file>